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6" r:id="rId4"/>
    <p:sldId id="257" r:id="rId5"/>
    <p:sldId id="258" r:id="rId6"/>
    <p:sldId id="259" r:id="rId7"/>
    <p:sldId id="260" r:id="rId8"/>
    <p:sldId id="261" r:id="rId9"/>
    <p:sldId id="262" r:id="rId10"/>
    <p:sldId id="267"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B7E285-647A-4FFE-B38E-C6AB73225AEF}" type="datetimeFigureOut">
              <a:rPr lang="en-IN" smtClean="0"/>
              <a:pPr/>
              <a:t>19-05-2014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8378E5-2A0A-48A2-9173-245AFE0AB6F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7E285-647A-4FFE-B38E-C6AB73225AEF}" type="datetimeFigureOut">
              <a:rPr lang="en-IN" smtClean="0"/>
              <a:pPr/>
              <a:t>19-05-2014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8378E5-2A0A-48A2-9173-245AFE0AB6F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7E285-647A-4FFE-B38E-C6AB73225AEF}" type="datetimeFigureOut">
              <a:rPr lang="en-IN" smtClean="0"/>
              <a:pPr/>
              <a:t>19-05-2014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8378E5-2A0A-48A2-9173-245AFE0AB6F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7E285-647A-4FFE-B38E-C6AB73225AEF}" type="datetimeFigureOut">
              <a:rPr lang="en-IN" smtClean="0"/>
              <a:pPr/>
              <a:t>19-05-2014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8378E5-2A0A-48A2-9173-245AFE0AB6F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B7E285-647A-4FFE-B38E-C6AB73225AEF}" type="datetimeFigureOut">
              <a:rPr lang="en-IN" smtClean="0"/>
              <a:pPr/>
              <a:t>19-05-2014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8378E5-2A0A-48A2-9173-245AFE0AB6F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B7E285-647A-4FFE-B38E-C6AB73225AEF}" type="datetimeFigureOut">
              <a:rPr lang="en-IN" smtClean="0"/>
              <a:pPr/>
              <a:t>19-05-2014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8378E5-2A0A-48A2-9173-245AFE0AB6F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B7E285-647A-4FFE-B38E-C6AB73225AEF}" type="datetimeFigureOut">
              <a:rPr lang="en-IN" smtClean="0"/>
              <a:pPr/>
              <a:t>19-05-2014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58378E5-2A0A-48A2-9173-245AFE0AB6F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B7E285-647A-4FFE-B38E-C6AB73225AEF}" type="datetimeFigureOut">
              <a:rPr lang="en-IN" smtClean="0"/>
              <a:pPr/>
              <a:t>19-05-2014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58378E5-2A0A-48A2-9173-245AFE0AB6F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B7E285-647A-4FFE-B38E-C6AB73225AEF}" type="datetimeFigureOut">
              <a:rPr lang="en-IN" smtClean="0"/>
              <a:pPr/>
              <a:t>19-05-2014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58378E5-2A0A-48A2-9173-245AFE0AB6F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7E285-647A-4FFE-B38E-C6AB73225AEF}" type="datetimeFigureOut">
              <a:rPr lang="en-IN" smtClean="0"/>
              <a:pPr/>
              <a:t>19-05-2014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8378E5-2A0A-48A2-9173-245AFE0AB6F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7E285-647A-4FFE-B38E-C6AB73225AEF}" type="datetimeFigureOut">
              <a:rPr lang="en-IN" smtClean="0"/>
              <a:pPr/>
              <a:t>19-05-2014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8378E5-2A0A-48A2-9173-245AFE0AB6F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7E285-647A-4FFE-B38E-C6AB73225AEF}" type="datetimeFigureOut">
              <a:rPr lang="en-IN" smtClean="0"/>
              <a:pPr/>
              <a:t>19-05-2014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378E5-2A0A-48A2-9173-245AFE0AB6F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Welcome to </a:t>
            </a:r>
            <a:br>
              <a:rPr lang="en-US" dirty="0" smtClean="0"/>
            </a:br>
            <a:r>
              <a:rPr lang="en-US" dirty="0" smtClean="0"/>
              <a:t>Web Treasure HUNT - 2014</a:t>
            </a:r>
            <a:endParaRPr lang="en-IN" dirty="0"/>
          </a:p>
        </p:txBody>
      </p:sp>
      <p:sp>
        <p:nvSpPr>
          <p:cNvPr id="3" name="Subtitle 2"/>
          <p:cNvSpPr>
            <a:spLocks noGrp="1"/>
          </p:cNvSpPr>
          <p:nvPr>
            <p:ph type="subTitle" idx="1"/>
          </p:nvPr>
        </p:nvSpPr>
        <p:spPr/>
        <p:txBody>
          <a:bodyPr/>
          <a:lstStyle/>
          <a:p>
            <a:r>
              <a:rPr lang="en-US" dirty="0" smtClean="0"/>
              <a:t>Team Name: </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this number series</a:t>
            </a:r>
            <a:endParaRPr lang="en-IN" dirty="0"/>
          </a:p>
        </p:txBody>
      </p:sp>
      <p:sp>
        <p:nvSpPr>
          <p:cNvPr id="3" name="Content Placeholder 2"/>
          <p:cNvSpPr>
            <a:spLocks noGrp="1"/>
          </p:cNvSpPr>
          <p:nvPr>
            <p:ph idx="1"/>
          </p:nvPr>
        </p:nvSpPr>
        <p:spPr/>
        <p:txBody>
          <a:bodyPr>
            <a:normAutofit fontScale="92500"/>
          </a:bodyPr>
          <a:lstStyle/>
          <a:p>
            <a:r>
              <a:rPr lang="en-US" dirty="0" smtClean="0">
                <a:solidFill>
                  <a:srgbClr val="FF0000"/>
                </a:solidFill>
              </a:rPr>
              <a:t>Find this number series and solve the puzzle in the last page to find the treasure.</a:t>
            </a:r>
          </a:p>
          <a:p>
            <a:endParaRPr lang="en-IN" dirty="0" smtClean="0"/>
          </a:p>
          <a:p>
            <a:r>
              <a:rPr lang="en-IN" dirty="0" smtClean="0"/>
              <a:t>A12,last digit of E6-1,number of characters in 1st name of A12, multiple 1st 2 digits of E(10), A21x2,No of characters in A7-1,No of characters in A8,Total characters in A20 excluding spaces , sum of 1st 3 digits of A16+ 1, No of characters in A31 multiplied by A18 </a:t>
            </a:r>
            <a:r>
              <a:rPr lang="en-IN" smtClean="0"/>
              <a:t>minus 20</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Final Treasure puzzle – </a:t>
            </a:r>
            <a:r>
              <a:rPr lang="en-US" dirty="0" smtClean="0">
                <a:solidFill>
                  <a:srgbClr val="FF0000"/>
                </a:solidFill>
              </a:rPr>
              <a:t>GOOD LUCK</a:t>
            </a:r>
            <a:endParaRPr lang="en-IN"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18,8,4,6,8,27,22,12,12,24,12,21,30,18,6,4,28,22,26,18,27,18,6,27,8,20,24,12,27,8,22,9,4,27,16,18,27,8,30,12,4,21,30,4,18,8,21,30,4,n,d,4,12,4,27,6,9,12,22,30,4,30,30,12,8,6,18,21,9,8,27,8,21,6,8,30,4,3,18,8</a:t>
            </a:r>
          </a:p>
          <a:p>
            <a:endParaRPr lang="en-US" dirty="0" smtClean="0"/>
          </a:p>
          <a:p>
            <a:endParaRPr lang="en-US" dirty="0" smtClean="0"/>
          </a:p>
          <a:p>
            <a:pPr>
              <a:buNone/>
            </a:pPr>
            <a:r>
              <a:rPr lang="en-US" dirty="0" smtClean="0"/>
              <a:t>Our Support team is happy to answer questions  </a:t>
            </a:r>
          </a:p>
          <a:p>
            <a:pPr>
              <a:buNone/>
            </a:pPr>
            <a:r>
              <a:rPr lang="en-US" dirty="0" smtClean="0"/>
              <a:t>Contact us </a:t>
            </a:r>
            <a:r>
              <a:rPr lang="en-US" smtClean="0"/>
              <a:t>: contemposeg@gmail.com</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rules</a:t>
            </a:r>
            <a:endParaRPr lang="en-IN" dirty="0"/>
          </a:p>
        </p:txBody>
      </p:sp>
      <p:sp>
        <p:nvSpPr>
          <p:cNvPr id="3" name="Content Placeholder 2"/>
          <p:cNvSpPr>
            <a:spLocks noGrp="1"/>
          </p:cNvSpPr>
          <p:nvPr>
            <p:ph idx="1"/>
          </p:nvPr>
        </p:nvSpPr>
        <p:spPr/>
        <p:txBody>
          <a:bodyPr>
            <a:normAutofit fontScale="70000" lnSpcReduction="20000"/>
          </a:bodyPr>
          <a:lstStyle/>
          <a:p>
            <a:r>
              <a:rPr lang="en-US" dirty="0" smtClean="0"/>
              <a:t>Recommended search Google.com</a:t>
            </a:r>
          </a:p>
          <a:p>
            <a:r>
              <a:rPr lang="en-US" dirty="0" smtClean="0"/>
              <a:t>Points vary for each question</a:t>
            </a:r>
          </a:p>
          <a:p>
            <a:r>
              <a:rPr lang="en-US" dirty="0" smtClean="0"/>
              <a:t>Maximum of 3 negatives for full answer ( -40 PA)</a:t>
            </a:r>
          </a:p>
          <a:p>
            <a:r>
              <a:rPr lang="en-US" dirty="0" smtClean="0"/>
              <a:t>Partial answers maximum 3 ( -25 PA )</a:t>
            </a:r>
          </a:p>
          <a:p>
            <a:r>
              <a:rPr lang="en-US" dirty="0" smtClean="0"/>
              <a:t>Hints maximum 5 ( -15 PH )</a:t>
            </a:r>
          </a:p>
          <a:p>
            <a:r>
              <a:rPr lang="en-US" dirty="0" smtClean="0"/>
              <a:t>Doubt clearing ( -5 per doubt ) </a:t>
            </a:r>
          </a:p>
          <a:p>
            <a:r>
              <a:rPr lang="en-US" dirty="0" smtClean="0"/>
              <a:t>Do not help or discuss with members from a different team.</a:t>
            </a:r>
          </a:p>
          <a:p>
            <a:r>
              <a:rPr lang="en-US" dirty="0" smtClean="0"/>
              <a:t>No team member is allowed to go to other team’s places ( -5 per offence ) </a:t>
            </a:r>
          </a:p>
          <a:p>
            <a:r>
              <a:rPr lang="en-US" dirty="0" smtClean="0"/>
              <a:t>Think out of box, improve your searching skills. </a:t>
            </a:r>
          </a:p>
          <a:p>
            <a:r>
              <a:rPr lang="en-US" dirty="0" smtClean="0"/>
              <a:t>Even if you solve last clue still the final treasure puzzle has to be solved from answers derived from different questions. So do your best to solve as much as possible. </a:t>
            </a:r>
          </a:p>
          <a:p>
            <a:endParaRPr lang="en-US" dirty="0" smtClean="0"/>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system</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Team finding the treasure 500 bonus points</a:t>
            </a:r>
          </a:p>
          <a:p>
            <a:r>
              <a:rPr lang="en-US" dirty="0" smtClean="0"/>
              <a:t>1</a:t>
            </a:r>
            <a:r>
              <a:rPr lang="en-US" baseline="30000" dirty="0" smtClean="0"/>
              <a:t>st</a:t>
            </a:r>
            <a:r>
              <a:rPr lang="en-US" dirty="0" smtClean="0"/>
              <a:t> team to solve all questions 250 bonus points</a:t>
            </a:r>
          </a:p>
          <a:p>
            <a:r>
              <a:rPr lang="en-US" dirty="0" smtClean="0"/>
              <a:t>2</a:t>
            </a:r>
            <a:r>
              <a:rPr lang="en-US" baseline="30000" dirty="0" smtClean="0"/>
              <a:t>nd</a:t>
            </a:r>
            <a:r>
              <a:rPr lang="en-US" dirty="0" smtClean="0"/>
              <a:t> 200 bonus</a:t>
            </a:r>
          </a:p>
          <a:p>
            <a:r>
              <a:rPr lang="en-US" dirty="0" smtClean="0"/>
              <a:t>3</a:t>
            </a:r>
            <a:r>
              <a:rPr lang="en-US" baseline="30000" dirty="0" smtClean="0"/>
              <a:t>rd</a:t>
            </a:r>
            <a:r>
              <a:rPr lang="en-US" dirty="0" smtClean="0"/>
              <a:t> 100 bonus</a:t>
            </a:r>
          </a:p>
          <a:p>
            <a:r>
              <a:rPr lang="en-US" dirty="0" smtClean="0"/>
              <a:t>1</a:t>
            </a:r>
            <a:r>
              <a:rPr lang="en-US" baseline="30000" dirty="0" smtClean="0"/>
              <a:t>st</a:t>
            </a:r>
            <a:r>
              <a:rPr lang="en-US" dirty="0" smtClean="0"/>
              <a:t> team to solve treasure puzzle question 200 bonus</a:t>
            </a:r>
          </a:p>
          <a:p>
            <a:r>
              <a:rPr lang="en-US" dirty="0" smtClean="0"/>
              <a:t>Teams without any negatives 100 bonus</a:t>
            </a:r>
          </a:p>
          <a:p>
            <a:r>
              <a:rPr lang="en-US" dirty="0" smtClean="0"/>
              <a:t>Minimum points per question – 15 ( points range from 15 to 50 per question ) </a:t>
            </a:r>
          </a:p>
          <a:p>
            <a:r>
              <a:rPr lang="en-US" dirty="0" smtClean="0"/>
              <a:t>1</a:t>
            </a:r>
            <a:r>
              <a:rPr lang="en-US" baseline="30000" dirty="0" smtClean="0"/>
              <a:t>st</a:t>
            </a:r>
            <a:r>
              <a:rPr lang="en-US" dirty="0" smtClean="0"/>
              <a:t> team to solve a difficult question bonus 40 pts.</a:t>
            </a:r>
          </a:p>
          <a:p>
            <a:endParaRPr lang="en-US"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1</a:t>
            </a:r>
            <a:endParaRPr lang="en-IN" dirty="0"/>
          </a:p>
        </p:txBody>
      </p:sp>
      <p:sp>
        <p:nvSpPr>
          <p:cNvPr id="3" name="Content Placeholder 2"/>
          <p:cNvSpPr>
            <a:spLocks noGrp="1"/>
          </p:cNvSpPr>
          <p:nvPr>
            <p:ph idx="1"/>
          </p:nvPr>
        </p:nvSpPr>
        <p:spPr>
          <a:xfrm>
            <a:off x="457200" y="1600200"/>
            <a:ext cx="5842992" cy="4525963"/>
          </a:xfrm>
        </p:spPr>
        <p:txBody>
          <a:bodyPr>
            <a:normAutofit fontScale="70000" lnSpcReduction="20000"/>
          </a:bodyPr>
          <a:lstStyle/>
          <a:p>
            <a:pPr marL="514350" indent="-514350">
              <a:buAutoNum type="arabicPeriod"/>
            </a:pPr>
            <a:r>
              <a:rPr lang="en-US" dirty="0" smtClean="0"/>
              <a:t>Look at this picture. Write who is in this image.</a:t>
            </a:r>
            <a:r>
              <a:rPr lang="en-IN" dirty="0" smtClean="0"/>
              <a:t> _____________</a:t>
            </a:r>
          </a:p>
          <a:p>
            <a:pPr marL="514350" indent="-514350">
              <a:buAutoNum type="arabicPeriod"/>
            </a:pPr>
            <a:r>
              <a:rPr lang="en-US" dirty="0" smtClean="0"/>
              <a:t>Go to the Wikipedia page of this image, in the 2</a:t>
            </a:r>
            <a:r>
              <a:rPr lang="en-US" baseline="30000" dirty="0" smtClean="0"/>
              <a:t>nd</a:t>
            </a:r>
            <a:r>
              <a:rPr lang="en-US" dirty="0" smtClean="0"/>
              <a:t> picture from the top find the word that is used to make this “</a:t>
            </a:r>
            <a:r>
              <a:rPr lang="en-US" dirty="0" err="1" smtClean="0"/>
              <a:t>eeorhni</a:t>
            </a:r>
            <a:r>
              <a:rPr lang="en-US" dirty="0" smtClean="0"/>
              <a:t>” ( Anagram ) _________. Hint: Replace 2 consecutive letters in the word from the picture with the alphabet “P” to find the word. </a:t>
            </a:r>
            <a:r>
              <a:rPr lang="en-US" dirty="0" err="1" smtClean="0"/>
              <a:t>Ans</a:t>
            </a:r>
            <a:r>
              <a:rPr lang="en-US" dirty="0" smtClean="0"/>
              <a:t>: ____________ ( A1 ) . </a:t>
            </a:r>
          </a:p>
          <a:p>
            <a:pPr>
              <a:buNone/>
            </a:pPr>
            <a:r>
              <a:rPr lang="en-US" dirty="0" smtClean="0"/>
              <a:t>3. Which countries / powers went to war in the year 1_ _ _ ( Fill it - E1 ) related to answer A1</a:t>
            </a:r>
            <a:br>
              <a:rPr lang="en-US" dirty="0" smtClean="0"/>
            </a:br>
            <a:r>
              <a:rPr lang="en-US" dirty="0" smtClean="0"/>
              <a:t>____________(  A2 ) and_______________ (A3 ) </a:t>
            </a:r>
          </a:p>
        </p:txBody>
      </p:sp>
      <p:pic>
        <p:nvPicPr>
          <p:cNvPr id="4" name="Picture 3" descr="481px-Mona_Lisa_headcrop.jpg"/>
          <p:cNvPicPr>
            <a:picLocks noChangeAspect="1"/>
          </p:cNvPicPr>
          <p:nvPr/>
        </p:nvPicPr>
        <p:blipFill>
          <a:blip r:embed="rId2" cstate="print"/>
          <a:stretch>
            <a:fillRect/>
          </a:stretch>
        </p:blipFill>
        <p:spPr>
          <a:xfrm>
            <a:off x="6444208" y="1556792"/>
            <a:ext cx="2482236" cy="309634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2</a:t>
            </a:r>
            <a:endParaRPr lang="en-IN" dirty="0"/>
          </a:p>
        </p:txBody>
      </p:sp>
      <p:pic>
        <p:nvPicPr>
          <p:cNvPr id="4" name="Content Placeholder 3" descr="BMW_Wallpapers_Pack_2009-43.jpg_BMW_X6_856_1920x1200.jpg"/>
          <p:cNvPicPr>
            <a:picLocks noGrp="1" noChangeAspect="1"/>
          </p:cNvPicPr>
          <p:nvPr>
            <p:ph idx="1"/>
          </p:nvPr>
        </p:nvPicPr>
        <p:blipFill>
          <a:blip r:embed="rId2" cstate="print"/>
          <a:stretch>
            <a:fillRect/>
          </a:stretch>
        </p:blipFill>
        <p:spPr>
          <a:xfrm>
            <a:off x="179512" y="2060848"/>
            <a:ext cx="4262873" cy="2664296"/>
          </a:xfrm>
        </p:spPr>
      </p:pic>
      <p:sp>
        <p:nvSpPr>
          <p:cNvPr id="5" name="TextBox 4"/>
          <p:cNvSpPr txBox="1"/>
          <p:nvPr/>
        </p:nvSpPr>
        <p:spPr>
          <a:xfrm>
            <a:off x="4355976" y="980728"/>
            <a:ext cx="4104456" cy="5355312"/>
          </a:xfrm>
          <a:prstGeom prst="rect">
            <a:avLst/>
          </a:prstGeom>
          <a:noFill/>
        </p:spPr>
        <p:txBody>
          <a:bodyPr wrap="square" rtlCol="0">
            <a:spAutoFit/>
          </a:bodyPr>
          <a:lstStyle/>
          <a:p>
            <a:r>
              <a:rPr lang="en-US" dirty="0" smtClean="0"/>
              <a:t>4. Answer to “E1” is somewhere in this picture . It might be direct or jumbled. ______ ( E2 ) </a:t>
            </a:r>
          </a:p>
          <a:p>
            <a:r>
              <a:rPr lang="en-US" dirty="0" smtClean="0"/>
              <a:t>5. In the 1 _ 8 _ ( E3- last digit only ) picture of the _________ ( A2 )  , name any 2 animals  that you see promptly. Fill in the blanks with 2</a:t>
            </a:r>
            <a:r>
              <a:rPr lang="en-US" baseline="30000" dirty="0" smtClean="0"/>
              <a:t>nd</a:t>
            </a:r>
            <a:r>
              <a:rPr lang="en-US" dirty="0" smtClean="0"/>
              <a:t> and 4</a:t>
            </a:r>
            <a:r>
              <a:rPr lang="en-US" baseline="30000" dirty="0" smtClean="0"/>
              <a:t>th</a:t>
            </a:r>
            <a:r>
              <a:rPr lang="en-US" dirty="0" smtClean="0"/>
              <a:t> numbers of E1.  </a:t>
            </a:r>
            <a:br>
              <a:rPr lang="en-US" dirty="0" smtClean="0"/>
            </a:br>
            <a:r>
              <a:rPr lang="en-US" dirty="0" smtClean="0"/>
              <a:t>Animal names: ____________ ( A4 ) ______________ ( A5 ))  </a:t>
            </a:r>
          </a:p>
          <a:p>
            <a:r>
              <a:rPr lang="en-US" dirty="0" smtClean="0"/>
              <a:t>6. From the same picture what are the 3Fs written on top of the page.</a:t>
            </a:r>
          </a:p>
          <a:p>
            <a:r>
              <a:rPr lang="en-US" dirty="0" smtClean="0"/>
              <a:t>____________ A6</a:t>
            </a:r>
            <a:br>
              <a:rPr lang="en-US" dirty="0" smtClean="0"/>
            </a:br>
            <a:r>
              <a:rPr lang="en-US" dirty="0" smtClean="0"/>
              <a:t>____________Y__ A7 ( Y ending letter )</a:t>
            </a:r>
          </a:p>
          <a:p>
            <a:r>
              <a:rPr lang="en-US" dirty="0" smtClean="0"/>
              <a:t>____________N__ A8 ( N ending letter )</a:t>
            </a:r>
          </a:p>
          <a:p>
            <a:r>
              <a:rPr lang="en-US" dirty="0" smtClean="0"/>
              <a:t>7. What tournament is played in India with the same word as ( A8) and it is related to which sport. _________ A9 ___________  ( sport ) A10</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Page 3</a:t>
            </a:r>
            <a:endParaRPr lang="en-IN"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8. According to the rule makers of this game ____ ( A10 ) which competitive sport is thought to be the earliest of this game. _______ A 11 .</a:t>
            </a:r>
          </a:p>
          <a:p>
            <a:pPr>
              <a:buNone/>
            </a:pPr>
            <a:r>
              <a:rPr lang="en-US" dirty="0" smtClean="0"/>
              <a:t>9. In the Wikipedia page of this ancient game how many people are playing in the 2</a:t>
            </a:r>
            <a:r>
              <a:rPr lang="en-US" baseline="30000" dirty="0" smtClean="0"/>
              <a:t>nd</a:t>
            </a:r>
            <a:r>
              <a:rPr lang="en-US" dirty="0" smtClean="0"/>
              <a:t> image from the top.</a:t>
            </a:r>
            <a:r>
              <a:rPr lang="en-IN" dirty="0" smtClean="0"/>
              <a:t> ________ A12</a:t>
            </a:r>
          </a:p>
          <a:p>
            <a:pPr>
              <a:buNone/>
            </a:pPr>
            <a:r>
              <a:rPr lang="en-IN" dirty="0" smtClean="0"/>
              <a:t>10. </a:t>
            </a:r>
            <a:r>
              <a:rPr lang="en-US" dirty="0" smtClean="0"/>
              <a:t>Who is the director of the movie with the same number from answer A12 _______ ( A13)  . Also which important day this movie highlights about __________ ( A14 ) </a:t>
            </a:r>
          </a:p>
          <a:p>
            <a:pPr>
              <a:buNone/>
            </a:pPr>
            <a:r>
              <a:rPr lang="en-US" dirty="0" smtClean="0"/>
              <a:t>11. Who is the famous tennis player who has the same last name as the answer A13 __________ ( A15 ) </a:t>
            </a:r>
          </a:p>
          <a:p>
            <a:pPr>
              <a:buNone/>
            </a:pPr>
            <a:r>
              <a:rPr lang="en-US" dirty="0" smtClean="0"/>
              <a:t>12. On the Wikipedia page of A14 what year you  see on the 2</a:t>
            </a:r>
            <a:r>
              <a:rPr lang="en-US" baseline="30000" dirty="0" smtClean="0"/>
              <a:t>nd</a:t>
            </a:r>
            <a:r>
              <a:rPr lang="en-US" dirty="0" smtClean="0"/>
              <a:t> image from the top __________ ( A16 ) </a:t>
            </a:r>
            <a:r>
              <a:rPr lang="en-US" dirty="0" err="1" smtClean="0">
                <a:solidFill>
                  <a:srgbClr val="FF0000"/>
                </a:solidFill>
              </a:rPr>
              <a:t>E</a:t>
            </a:r>
            <a:r>
              <a:rPr lang="en-US" dirty="0" err="1" smtClean="0">
                <a:solidFill>
                  <a:srgbClr val="00B0F0"/>
                </a:solidFill>
              </a:rPr>
              <a:t>g</a:t>
            </a:r>
            <a:r>
              <a:rPr lang="en-US" dirty="0" smtClean="0">
                <a:solidFill>
                  <a:srgbClr val="00B0F0"/>
                </a:solidFill>
              </a:rPr>
              <a:t>: 2002 </a:t>
            </a:r>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dirty="0" smtClean="0"/>
              <a:t>Page 4</a:t>
            </a:r>
            <a:endParaRPr lang="en-IN" dirty="0"/>
          </a:p>
        </p:txBody>
      </p:sp>
      <p:pic>
        <p:nvPicPr>
          <p:cNvPr id="4" name="Content Placeholder 3" descr="real-estate-numbers-game-trulia-jed-kolko-asking-prices-housing-patterns.jpg"/>
          <p:cNvPicPr>
            <a:picLocks noGrp="1" noChangeAspect="1"/>
          </p:cNvPicPr>
          <p:nvPr>
            <p:ph idx="1"/>
          </p:nvPr>
        </p:nvPicPr>
        <p:blipFill>
          <a:blip r:embed="rId2" cstate="print"/>
          <a:stretch>
            <a:fillRect/>
          </a:stretch>
        </p:blipFill>
        <p:spPr>
          <a:xfrm>
            <a:off x="6300192" y="1988840"/>
            <a:ext cx="2736304" cy="2736304"/>
          </a:xfrm>
        </p:spPr>
      </p:pic>
      <p:sp>
        <p:nvSpPr>
          <p:cNvPr id="5" name="TextBox 4"/>
          <p:cNvSpPr txBox="1"/>
          <p:nvPr/>
        </p:nvSpPr>
        <p:spPr>
          <a:xfrm>
            <a:off x="467544" y="836712"/>
            <a:ext cx="5328592" cy="6740307"/>
          </a:xfrm>
          <a:prstGeom prst="rect">
            <a:avLst/>
          </a:prstGeom>
          <a:noFill/>
        </p:spPr>
        <p:txBody>
          <a:bodyPr wrap="square" rtlCol="0">
            <a:spAutoFit/>
          </a:bodyPr>
          <a:lstStyle/>
          <a:p>
            <a:r>
              <a:rPr lang="en-US" dirty="0" smtClean="0"/>
              <a:t>13. What colors you see in the picture for the number that is same as the last digit of A16.  ______________________ A17 ( write colors separated by commas ) .</a:t>
            </a:r>
          </a:p>
          <a:p>
            <a:r>
              <a:rPr lang="en-US" dirty="0" smtClean="0"/>
              <a:t>14. In this image which number comes one less than the occurrence of the last digit of A16. _____ ( A 18 ) Hint: Difference between A16 and A18 should not be more than 2 and A18 should be more than A16. </a:t>
            </a:r>
          </a:p>
          <a:p>
            <a:r>
              <a:rPr lang="en-US" dirty="0" smtClean="0"/>
              <a:t>15. What is A16 divided by sum of 1</a:t>
            </a:r>
            <a:r>
              <a:rPr lang="en-US" baseline="30000" dirty="0" smtClean="0"/>
              <a:t>st</a:t>
            </a:r>
            <a:r>
              <a:rPr lang="en-US" dirty="0" smtClean="0"/>
              <a:t> and last number of E1 _____ ( E4 ) , E3 divided by 2 ________ ( E5 ) . Hint: A16/E4,E5  or </a:t>
            </a:r>
            <a:r>
              <a:rPr lang="en-US" dirty="0" err="1" smtClean="0"/>
              <a:t>eg</a:t>
            </a:r>
            <a:r>
              <a:rPr lang="en-US" dirty="0" smtClean="0"/>
              <a:t>: 2012/45 _______ ( A19 ) </a:t>
            </a:r>
          </a:p>
          <a:p>
            <a:r>
              <a:rPr lang="en-US" dirty="0" smtClean="0"/>
              <a:t>16. On one of the image on this Wikipedia page of this US highway ( A19 ) whose famous name is written on a board. _________________ ( A20 ) </a:t>
            </a:r>
          </a:p>
          <a:p>
            <a:r>
              <a:rPr lang="en-US" dirty="0" smtClean="0"/>
              <a:t>17. How many children for this famous person ______ A21</a:t>
            </a:r>
          </a:p>
          <a:p>
            <a:r>
              <a:rPr lang="en-US" dirty="0" smtClean="0"/>
              <a:t>18. Who is the famous actor whose 1</a:t>
            </a:r>
            <a:r>
              <a:rPr lang="en-US" baseline="30000" dirty="0" smtClean="0"/>
              <a:t>st</a:t>
            </a:r>
            <a:r>
              <a:rPr lang="en-US" dirty="0" smtClean="0"/>
              <a:t> name is the same as the 1</a:t>
            </a:r>
            <a:r>
              <a:rPr lang="en-US" baseline="30000" dirty="0" smtClean="0"/>
              <a:t>st</a:t>
            </a:r>
            <a:r>
              <a:rPr lang="en-US" dirty="0" smtClean="0"/>
              <a:t> name of A20 _________ ( A22 ) He is born in the year  19_ ( last digit of A16 ) _ ( A21) ( E6 ) </a:t>
            </a:r>
          </a:p>
          <a:p>
            <a:endParaRPr lang="en-US" dirty="0" smtClean="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5</a:t>
            </a:r>
            <a:endParaRPr lang="en-IN" dirty="0"/>
          </a:p>
        </p:txBody>
      </p:sp>
      <p:sp>
        <p:nvSpPr>
          <p:cNvPr id="3" name="Content Placeholder 2"/>
          <p:cNvSpPr>
            <a:spLocks noGrp="1"/>
          </p:cNvSpPr>
          <p:nvPr>
            <p:ph idx="1"/>
          </p:nvPr>
        </p:nvSpPr>
        <p:spPr>
          <a:xfrm>
            <a:off x="457200" y="1600200"/>
            <a:ext cx="8229600" cy="4853135"/>
          </a:xfrm>
        </p:spPr>
        <p:txBody>
          <a:bodyPr>
            <a:normAutofit fontScale="55000" lnSpcReduction="20000"/>
          </a:bodyPr>
          <a:lstStyle/>
          <a:p>
            <a:pPr>
              <a:buNone/>
            </a:pPr>
            <a:r>
              <a:rPr lang="en-US" dirty="0" smtClean="0"/>
              <a:t>19. A21 cube + E6 = ? ____ ( A23 )</a:t>
            </a:r>
          </a:p>
          <a:p>
            <a:pPr>
              <a:buNone/>
            </a:pPr>
            <a:r>
              <a:rPr lang="en-US" dirty="0" smtClean="0"/>
              <a:t>20. Search A23 in Google and visit the .</a:t>
            </a:r>
            <a:r>
              <a:rPr lang="en-US" dirty="0" err="1" smtClean="0"/>
              <a:t>gov</a:t>
            </a:r>
            <a:r>
              <a:rPr lang="en-US" dirty="0" smtClean="0"/>
              <a:t> site listed in the search top 10 results. Under the summary on this page what is the word in the last line that starts with P and ends with s _____ ( A 24 ) </a:t>
            </a:r>
          </a:p>
          <a:p>
            <a:pPr marL="514350" indent="-514350">
              <a:buAutoNum type="arabicPeriod" startAt="21"/>
            </a:pPr>
            <a:r>
              <a:rPr lang="en-US" dirty="0" smtClean="0"/>
              <a:t>On the Wikipedia page of A24 what </a:t>
            </a:r>
            <a:r>
              <a:rPr lang="en-US" b="1" dirty="0" smtClean="0"/>
              <a:t>text</a:t>
            </a:r>
            <a:r>
              <a:rPr lang="en-US" dirty="0" smtClean="0"/>
              <a:t> points to the dark blue ball shaped item in the 4</a:t>
            </a:r>
            <a:r>
              <a:rPr lang="en-US" baseline="30000" dirty="0" smtClean="0"/>
              <a:t>th</a:t>
            </a:r>
            <a:r>
              <a:rPr lang="en-US" dirty="0" smtClean="0"/>
              <a:t> image from  the top. Write the exact text here ___________ ( A25 ) </a:t>
            </a:r>
          </a:p>
          <a:p>
            <a:pPr marL="514350" indent="-514350">
              <a:buAutoNum type="arabicPeriod" startAt="21"/>
            </a:pPr>
            <a:r>
              <a:rPr lang="en-US" dirty="0" smtClean="0"/>
              <a:t>Google Search the word ending with “n” which is part of A25 but not same as A24. Who is the writer of the movie with same word _________ A26.</a:t>
            </a:r>
          </a:p>
          <a:p>
            <a:pPr marL="514350" indent="-514350">
              <a:buAutoNum type="arabicPeriod" startAt="21"/>
            </a:pPr>
            <a:r>
              <a:rPr lang="en-US" dirty="0" smtClean="0"/>
              <a:t> First name of the writer is the same as part of a domain that has the word “fun” in it’s homepage. Go to that website ______________ A27 ( write URL here ) </a:t>
            </a:r>
          </a:p>
          <a:p>
            <a:pPr marL="514350" indent="-514350">
              <a:buAutoNum type="arabicPeriod" startAt="21"/>
            </a:pPr>
            <a:r>
              <a:rPr lang="en-US" dirty="0" smtClean="0"/>
              <a:t>In news published about this site which site or magazine or news site talks about “ top 10 ……..“  Answer is somewhere in A27. _____________ A 28</a:t>
            </a:r>
          </a:p>
          <a:p>
            <a:pPr marL="514350" indent="-514350">
              <a:buAutoNum type="arabicPeriod" startAt="21"/>
            </a:pPr>
            <a:r>
              <a:rPr lang="en-US" dirty="0" smtClean="0"/>
              <a:t>Search for A28 in Google and go to BBC’s section for this name. Click on the image link related to war.  In the main image find the following. No of people in picture _____ A29 , Letter written on cone cap and the cap color ___________ A30 and ___________ A31 ( color ) , visible numbers __________ A32 ( write separated by commas ) .</a:t>
            </a:r>
          </a:p>
          <a:p>
            <a:pPr marL="514350" indent="-514350">
              <a:buAutoNum type="arabicPeriod" startAt="21"/>
            </a:pPr>
            <a:r>
              <a:rPr lang="en-US" dirty="0" smtClean="0"/>
              <a:t>Which variety of a sea creature has same color as A31 but is very rare? ( Estimated to be one in a million ) _________ A 33</a:t>
            </a:r>
          </a:p>
          <a:p>
            <a:pPr marL="514350" indent="-514350">
              <a:buAutoNum type="arabicPeriod" startAt="21"/>
            </a:pPr>
            <a:endParaRPr lang="en-US" dirty="0" smtClean="0"/>
          </a:p>
          <a:p>
            <a:pPr marL="514350" indent="-514350">
              <a:buAutoNum type="arabicPeriod" startAt="21"/>
            </a:pPr>
            <a:endParaRPr lang="en-US" dirty="0" smtClean="0"/>
          </a:p>
          <a:p>
            <a:pPr marL="514350" indent="-514350">
              <a:buAutoNum type="arabicPeriod" startAt="21"/>
            </a:pPr>
            <a:endParaRPr lang="en-US" dirty="0" smtClean="0"/>
          </a:p>
          <a:p>
            <a:pPr marL="514350" indent="-514350">
              <a:buAutoNum type="arabicPeriod" startAt="21"/>
            </a:pP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6</a:t>
            </a:r>
            <a:endParaRPr lang="en-IN"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27. In the Wikipedia page of A33 what is next to A33 in a dinner plate ( 2</a:t>
            </a:r>
            <a:r>
              <a:rPr lang="en-US" baseline="30000" dirty="0" smtClean="0"/>
              <a:t>nd</a:t>
            </a:r>
            <a:r>
              <a:rPr lang="en-US" dirty="0" smtClean="0"/>
              <a:t> image from top ) . ________ A34</a:t>
            </a:r>
          </a:p>
          <a:p>
            <a:pPr>
              <a:buNone/>
            </a:pPr>
            <a:r>
              <a:rPr lang="en-US" dirty="0" smtClean="0"/>
              <a:t>28. Go to the Washington website of the 2</a:t>
            </a:r>
            <a:r>
              <a:rPr lang="en-US" baseline="30000" dirty="0" smtClean="0"/>
              <a:t>nd</a:t>
            </a:r>
            <a:r>
              <a:rPr lang="en-US" dirty="0" smtClean="0"/>
              <a:t> part of A34. ___________ A35 ( website URL ) </a:t>
            </a:r>
          </a:p>
          <a:p>
            <a:pPr>
              <a:buNone/>
            </a:pPr>
            <a:r>
              <a:rPr lang="en-US" dirty="0" smtClean="0"/>
              <a:t>29. In the legacy video on A35, What is the number the narrator tells at 1.03 sec of the video __________ A36  . Hint video is somewhere on the site, take help from Google.com . </a:t>
            </a:r>
          </a:p>
          <a:p>
            <a:pPr>
              <a:buNone/>
            </a:pPr>
            <a:r>
              <a:rPr lang="en-US" dirty="0" smtClean="0"/>
              <a:t>30. Divide A36 by </a:t>
            </a:r>
            <a:r>
              <a:rPr lang="en-US" dirty="0" smtClean="0"/>
              <a:t>100 </a:t>
            </a:r>
            <a:r>
              <a:rPr lang="en-US" dirty="0" smtClean="0"/>
              <a:t>________ E(10), Google this number , go to the 1</a:t>
            </a:r>
            <a:r>
              <a:rPr lang="en-US" baseline="30000" dirty="0" smtClean="0"/>
              <a:t>st</a:t>
            </a:r>
            <a:r>
              <a:rPr lang="en-US" dirty="0" smtClean="0"/>
              <a:t> result of the Wikipedia page that talks about an isotope. In that page what is the number you see on the 1</a:t>
            </a:r>
            <a:r>
              <a:rPr lang="en-US" baseline="30000" dirty="0" smtClean="0"/>
              <a:t>st</a:t>
            </a:r>
            <a:r>
              <a:rPr lang="en-US" dirty="0" smtClean="0"/>
              <a:t> image ____________ A37</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1634</TotalTime>
  <Words>1212</Words>
  <Application>Microsoft Office PowerPoint</Application>
  <PresentationFormat>On-screen Show (4:3)</PresentationFormat>
  <Paragraphs>72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Welcome to  Web Treasure HUNT - 2014</vt:lpstr>
      <vt:lpstr>Basic rules</vt:lpstr>
      <vt:lpstr>Scoring system</vt:lpstr>
      <vt:lpstr>Page 1</vt:lpstr>
      <vt:lpstr>Page 2</vt:lpstr>
      <vt:lpstr> Page 3</vt:lpstr>
      <vt:lpstr>Page 4</vt:lpstr>
      <vt:lpstr>Page 5</vt:lpstr>
      <vt:lpstr>Page 6</vt:lpstr>
      <vt:lpstr>Find this number series</vt:lpstr>
      <vt:lpstr>Final Treasure puzzle – GOOD LUCK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Web Treasure HUNT - 2014</dc:title>
  <dc:creator>I7</dc:creator>
  <cp:lastModifiedBy>systemuser</cp:lastModifiedBy>
  <cp:revision>49</cp:revision>
  <dcterms:created xsi:type="dcterms:W3CDTF">2014-05-15T17:13:15Z</dcterms:created>
  <dcterms:modified xsi:type="dcterms:W3CDTF">2014-05-19T07:46:33Z</dcterms:modified>
</cp:coreProperties>
</file>